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1EE2-7FD9-41D4-AA57-F208502893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5CD178-DD41-4C99-B76F-981D9DB4A2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7B1D25-CDBB-469D-846E-1CB98FBC3191}"/>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A05964A5-7BB7-4FB7-B72C-FB5898B16E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1A508-AAE6-4432-A74D-AD2EB6A776DF}"/>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1928080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5C6A3-4B25-4B2D-AEFB-023B47F046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D26B12-0A8A-4DF0-A68D-9A92A5D15D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0235B-4AA4-469C-835F-FCFB1DA0E69D}"/>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E902DB7B-0171-43EE-9959-4D72FAE75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8DE293-96D8-44E8-8D0C-0713A7E7180C}"/>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86989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F73F6-8FC5-4889-8948-682FE04B52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7E7A4E-2672-43A8-9F17-9B72F7B2126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F80C32-4B3F-49C6-9D73-5C72FD3E6843}"/>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B9B463D9-0522-42D3-995B-2043AB12E5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A4CB4A-F463-4088-85B6-9BC243B36B40}"/>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271160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DF0DF-6061-428C-B25D-CDF004EF0E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48D001-6AD5-4C4E-B0DE-3C5CE426A36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B3FAC8-3420-474A-9631-03B7698639F8}"/>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5470BA00-489B-4E33-B212-DA1F8AF69D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09578-5BA1-4C73-B161-273887554054}"/>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2332893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273F6-E705-48ED-92A9-60E75B6B3A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978FE3-08A4-4693-83F4-6E4CFE5D11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443619-3ADB-4B54-A82B-C97AE1C789B1}"/>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9D8D7024-076F-455E-B4A4-A49107F022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CB2B17-6BAE-4277-90D3-974317C17689}"/>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1900951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59FCF-AC43-47DC-84F1-9FD8E86FB7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B7F1B8-7C58-4655-904E-C3472929B21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D89BB7-49A4-4FE7-9549-1E74692D605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7A2C79-CB7F-4FAC-A508-DC6B5706C640}"/>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6" name="Footer Placeholder 5">
            <a:extLst>
              <a:ext uri="{FF2B5EF4-FFF2-40B4-BE49-F238E27FC236}">
                <a16:creationId xmlns:a16="http://schemas.microsoft.com/office/drawing/2014/main" id="{3722ACB9-91EA-45AB-AD01-ECEBD0211D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F83B0F-0EEC-4F61-8D29-C6B28001FC43}"/>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3365041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D7570-0AAE-4C56-8333-E2FA4A1247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DEBE14-29C7-4902-9C13-53CF92DA73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9A5C648-DFF6-483F-94DA-99DBDEE2C52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9A2D88-2A2D-4EA9-B62A-C739698B61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2857B37-AFD8-4CF9-AEE5-0BFAB04B15B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8B829B-80E8-4FF3-81A5-E5C2D36616D4}"/>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8" name="Footer Placeholder 7">
            <a:extLst>
              <a:ext uri="{FF2B5EF4-FFF2-40B4-BE49-F238E27FC236}">
                <a16:creationId xmlns:a16="http://schemas.microsoft.com/office/drawing/2014/main" id="{A1BC6C70-B44F-4577-9A37-BE260F2CAA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35C02E-9C7E-44BD-8137-F1DF95ABB41E}"/>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3703614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4CFD8-C37E-4873-9E71-2B2F7ECEC9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3FA32C-1023-4EDF-A79A-C4CD65EE133A}"/>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4" name="Footer Placeholder 3">
            <a:extLst>
              <a:ext uri="{FF2B5EF4-FFF2-40B4-BE49-F238E27FC236}">
                <a16:creationId xmlns:a16="http://schemas.microsoft.com/office/drawing/2014/main" id="{488BAC6A-86C3-48E7-889E-8048CF19C5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CEA378-1979-444F-B5E6-F7EFCB3956E1}"/>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3441637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9F0FCB-5A50-402D-9901-8E6744817C1D}"/>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3" name="Footer Placeholder 2">
            <a:extLst>
              <a:ext uri="{FF2B5EF4-FFF2-40B4-BE49-F238E27FC236}">
                <a16:creationId xmlns:a16="http://schemas.microsoft.com/office/drawing/2014/main" id="{4BFC567D-B4A6-4F1E-A2A8-D8BA50E4F3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328DB0-7BC5-4F0E-9EF7-FEA3FE0F58A1}"/>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3350285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A25AB-6153-4785-B495-822B1F899F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13956-E0F7-40B3-81E5-BDD6C17C4D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B3EFBE-896B-46A3-AECD-728238C1C8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08A47AF-83FC-4942-BDD7-E05305AFCD63}"/>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6" name="Footer Placeholder 5">
            <a:extLst>
              <a:ext uri="{FF2B5EF4-FFF2-40B4-BE49-F238E27FC236}">
                <a16:creationId xmlns:a16="http://schemas.microsoft.com/office/drawing/2014/main" id="{25742C5D-F863-43C5-AE9C-91BD993798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3B102D-21DF-4A8F-A142-6A29A15D1A35}"/>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3913109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6F22-4EF6-4A08-BD85-1557EE0C9C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87F77D-B8DA-450B-9ADC-2EC7A2E9F4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AAB8CB-A7AE-43F6-A036-D1B20469F7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0FA15B6-BDC9-47FD-BD60-36F7F91AC503}"/>
              </a:ext>
            </a:extLst>
          </p:cNvPr>
          <p:cNvSpPr>
            <a:spLocks noGrp="1"/>
          </p:cNvSpPr>
          <p:nvPr>
            <p:ph type="dt" sz="half" idx="10"/>
          </p:nvPr>
        </p:nvSpPr>
        <p:spPr/>
        <p:txBody>
          <a:bodyPr/>
          <a:lstStyle/>
          <a:p>
            <a:fld id="{7BCDFD07-679E-4239-A569-6655D88AF69D}" type="datetimeFigureOut">
              <a:rPr lang="en-US" smtClean="0"/>
              <a:t>1/12/2019</a:t>
            </a:fld>
            <a:endParaRPr lang="en-US"/>
          </a:p>
        </p:txBody>
      </p:sp>
      <p:sp>
        <p:nvSpPr>
          <p:cNvPr id="6" name="Footer Placeholder 5">
            <a:extLst>
              <a:ext uri="{FF2B5EF4-FFF2-40B4-BE49-F238E27FC236}">
                <a16:creationId xmlns:a16="http://schemas.microsoft.com/office/drawing/2014/main" id="{7EE59D17-F012-40E5-A975-8163AB1A93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2FF42F-FDD1-47C6-8D10-E78CC605785C}"/>
              </a:ext>
            </a:extLst>
          </p:cNvPr>
          <p:cNvSpPr>
            <a:spLocks noGrp="1"/>
          </p:cNvSpPr>
          <p:nvPr>
            <p:ph type="sldNum" sz="quarter" idx="12"/>
          </p:nvPr>
        </p:nvSpPr>
        <p:spPr/>
        <p:txBody>
          <a:bodyPr/>
          <a:lstStyle/>
          <a:p>
            <a:fld id="{BC72261B-CF88-4BF4-A59E-ABE14FC2F345}" type="slidenum">
              <a:rPr lang="en-US" smtClean="0"/>
              <a:t>‹#›</a:t>
            </a:fld>
            <a:endParaRPr lang="en-US"/>
          </a:p>
        </p:txBody>
      </p:sp>
    </p:spTree>
    <p:extLst>
      <p:ext uri="{BB962C8B-B14F-4D97-AF65-F5344CB8AC3E}">
        <p14:creationId xmlns:p14="http://schemas.microsoft.com/office/powerpoint/2010/main" val="2161302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79F4FB-7A46-482A-BFA0-3683D37DCF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5B595B-020E-4AE6-8BA7-D2825AEAB1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4ADCFD-3AC5-485A-8136-9B38210C6E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DFD07-679E-4239-A569-6655D88AF69D}" type="datetimeFigureOut">
              <a:rPr lang="en-US" smtClean="0"/>
              <a:t>1/12/2019</a:t>
            </a:fld>
            <a:endParaRPr lang="en-US"/>
          </a:p>
        </p:txBody>
      </p:sp>
      <p:sp>
        <p:nvSpPr>
          <p:cNvPr id="5" name="Footer Placeholder 4">
            <a:extLst>
              <a:ext uri="{FF2B5EF4-FFF2-40B4-BE49-F238E27FC236}">
                <a16:creationId xmlns:a16="http://schemas.microsoft.com/office/drawing/2014/main" id="{55B20675-0B59-479B-8C13-BD772CF9C6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1AA121-DE26-4466-8662-73BF3DC1F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72261B-CF88-4BF4-A59E-ABE14FC2F345}" type="slidenum">
              <a:rPr lang="en-US" smtClean="0"/>
              <a:t>‹#›</a:t>
            </a:fld>
            <a:endParaRPr lang="en-US"/>
          </a:p>
        </p:txBody>
      </p:sp>
    </p:spTree>
    <p:extLst>
      <p:ext uri="{BB962C8B-B14F-4D97-AF65-F5344CB8AC3E}">
        <p14:creationId xmlns:p14="http://schemas.microsoft.com/office/powerpoint/2010/main" val="1837466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38BD9-9E63-4216-B21A-824A6CA00A35}"/>
              </a:ext>
            </a:extLst>
          </p:cNvPr>
          <p:cNvSpPr>
            <a:spLocks noGrp="1"/>
          </p:cNvSpPr>
          <p:nvPr>
            <p:ph type="ctrTitle"/>
          </p:nvPr>
        </p:nvSpPr>
        <p:spPr>
          <a:xfrm>
            <a:off x="1524000" y="1122363"/>
            <a:ext cx="8999095" cy="1126162"/>
          </a:xfrm>
        </p:spPr>
        <p:txBody>
          <a:bodyPr/>
          <a:lstStyle/>
          <a:p>
            <a:endParaRPr lang="en-US" dirty="0"/>
          </a:p>
        </p:txBody>
      </p:sp>
      <p:sp>
        <p:nvSpPr>
          <p:cNvPr id="3" name="Subtitle 2">
            <a:extLst>
              <a:ext uri="{FF2B5EF4-FFF2-40B4-BE49-F238E27FC236}">
                <a16:creationId xmlns:a16="http://schemas.microsoft.com/office/drawing/2014/main" id="{CD5A74F2-91F2-4BB4-8DB3-962740FECBE9}"/>
              </a:ext>
            </a:extLst>
          </p:cNvPr>
          <p:cNvSpPr>
            <a:spLocks noGrp="1"/>
          </p:cNvSpPr>
          <p:nvPr>
            <p:ph type="subTitle" idx="1"/>
          </p:nvPr>
        </p:nvSpPr>
        <p:spPr>
          <a:xfrm>
            <a:off x="1524000" y="3320321"/>
            <a:ext cx="9144000" cy="1926367"/>
          </a:xfrm>
        </p:spPr>
        <p:txBody>
          <a:bodyPr/>
          <a:lstStyle/>
          <a:p>
            <a:endParaRPr lang="en-US" dirty="0"/>
          </a:p>
          <a:p>
            <a:r>
              <a:rPr lang="en-US" sz="4000" dirty="0"/>
              <a:t>Update for NCCOC Meeting, 19 Jan 2019</a:t>
            </a:r>
          </a:p>
          <a:p>
            <a:r>
              <a:rPr lang="en-US" sz="3200" dirty="0" err="1"/>
              <a:t>Wilsbach</a:t>
            </a:r>
            <a:r>
              <a:rPr lang="en-US" sz="3200" dirty="0"/>
              <a:t> and Graham</a:t>
            </a:r>
          </a:p>
        </p:txBody>
      </p:sp>
      <p:pic>
        <p:nvPicPr>
          <p:cNvPr id="5" name="Picture 4">
            <a:extLst>
              <a:ext uri="{FF2B5EF4-FFF2-40B4-BE49-F238E27FC236}">
                <a16:creationId xmlns:a16="http://schemas.microsoft.com/office/drawing/2014/main" id="{181E4892-6E26-4BC0-B4D7-FD68529A8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5448" y="1611312"/>
            <a:ext cx="2340940" cy="1433540"/>
          </a:xfrm>
          <a:prstGeom prst="rect">
            <a:avLst/>
          </a:prstGeom>
        </p:spPr>
      </p:pic>
      <p:pic>
        <p:nvPicPr>
          <p:cNvPr id="6" name="Picture 5">
            <a:extLst>
              <a:ext uri="{FF2B5EF4-FFF2-40B4-BE49-F238E27FC236}">
                <a16:creationId xmlns:a16="http://schemas.microsoft.com/office/drawing/2014/main" id="{0BA6AB0C-7486-4A43-8362-78EA84F5EC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2125" y="1536492"/>
            <a:ext cx="4489043" cy="1859746"/>
          </a:xfrm>
          <a:prstGeom prst="rect">
            <a:avLst/>
          </a:prstGeom>
        </p:spPr>
      </p:pic>
    </p:spTree>
    <p:extLst>
      <p:ext uri="{BB962C8B-B14F-4D97-AF65-F5344CB8AC3E}">
        <p14:creationId xmlns:p14="http://schemas.microsoft.com/office/powerpoint/2010/main" val="987106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3750B-3D66-4565-91A6-E332CCAF9849}"/>
              </a:ext>
            </a:extLst>
          </p:cNvPr>
          <p:cNvSpPr>
            <a:spLocks noGrp="1"/>
          </p:cNvSpPr>
          <p:nvPr>
            <p:ph type="title"/>
          </p:nvPr>
        </p:nvSpPr>
        <p:spPr>
          <a:xfrm>
            <a:off x="838200" y="365124"/>
            <a:ext cx="10515600" cy="616731"/>
          </a:xfrm>
        </p:spPr>
        <p:txBody>
          <a:bodyPr>
            <a:normAutofit fontScale="90000"/>
          </a:bodyPr>
          <a:lstStyle/>
          <a:p>
            <a:r>
              <a:rPr lang="en-US" dirty="0"/>
              <a:t>4</a:t>
            </a:r>
            <a:r>
              <a:rPr lang="en-US" baseline="30000" dirty="0"/>
              <a:t>th</a:t>
            </a:r>
            <a:r>
              <a:rPr lang="en-US" dirty="0"/>
              <a:t> Branch Update</a:t>
            </a:r>
          </a:p>
        </p:txBody>
      </p:sp>
      <p:sp>
        <p:nvSpPr>
          <p:cNvPr id="3" name="Content Placeholder 2">
            <a:extLst>
              <a:ext uri="{FF2B5EF4-FFF2-40B4-BE49-F238E27FC236}">
                <a16:creationId xmlns:a16="http://schemas.microsoft.com/office/drawing/2014/main" id="{42777BE7-5EEA-4E26-8BE0-C7DB420FE64A}"/>
              </a:ext>
            </a:extLst>
          </p:cNvPr>
          <p:cNvSpPr>
            <a:spLocks noGrp="1"/>
          </p:cNvSpPr>
          <p:nvPr>
            <p:ph idx="1"/>
          </p:nvPr>
        </p:nvSpPr>
        <p:spPr>
          <a:xfrm>
            <a:off x="838200" y="1079292"/>
            <a:ext cx="10515600" cy="5097671"/>
          </a:xfrm>
        </p:spPr>
        <p:txBody>
          <a:bodyPr>
            <a:normAutofit lnSpcReduction="10000"/>
          </a:bodyPr>
          <a:lstStyle/>
          <a:p>
            <a:r>
              <a:rPr lang="en-US" dirty="0"/>
              <a:t>______   total registered for 4thbranchnc.org website.</a:t>
            </a:r>
          </a:p>
          <a:p>
            <a:r>
              <a:rPr lang="en-US" dirty="0"/>
              <a:t>Chapter Presidents report status of encouraging members to register.</a:t>
            </a:r>
          </a:p>
          <a:p>
            <a:r>
              <a:rPr lang="en-US" dirty="0"/>
              <a:t>Graham recommended securing attorney involvement. Small group met with Phillip </a:t>
            </a:r>
            <a:r>
              <a:rPr lang="en-US" dirty="0" err="1"/>
              <a:t>Isley</a:t>
            </a:r>
            <a:r>
              <a:rPr lang="en-US" dirty="0"/>
              <a:t> who will have report before 12 Feb. mtg.</a:t>
            </a:r>
          </a:p>
          <a:p>
            <a:r>
              <a:rPr lang="en-US" dirty="0"/>
              <a:t>Lobbyist reviewed MOAA article after interview with Graham and </a:t>
            </a:r>
            <a:r>
              <a:rPr lang="en-US" dirty="0" err="1"/>
              <a:t>Cansler</a:t>
            </a:r>
            <a:r>
              <a:rPr lang="en-US" dirty="0"/>
              <a:t> re: NC taxation issues.</a:t>
            </a:r>
          </a:p>
          <a:p>
            <a:r>
              <a:rPr lang="en-US" dirty="0"/>
              <a:t>Two sided “rack card” available digitally and hard copy.  Potential for bookmark size as well.</a:t>
            </a:r>
          </a:p>
          <a:p>
            <a:r>
              <a:rPr lang="en-US" dirty="0"/>
              <a:t>Still need Chapter input for poster pictures.</a:t>
            </a:r>
          </a:p>
          <a:p>
            <a:r>
              <a:rPr lang="en-US" dirty="0"/>
              <a:t>Planning for Legislative Day in March.</a:t>
            </a:r>
          </a:p>
          <a:p>
            <a:r>
              <a:rPr lang="en-US" dirty="0"/>
              <a:t>NC General Assembly – committee formation.  Bill co-sponsors needed.   Stay tuned for details.  </a:t>
            </a:r>
          </a:p>
        </p:txBody>
      </p:sp>
    </p:spTree>
    <p:extLst>
      <p:ext uri="{BB962C8B-B14F-4D97-AF65-F5344CB8AC3E}">
        <p14:creationId xmlns:p14="http://schemas.microsoft.com/office/powerpoint/2010/main" val="2013377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7F627B1-EC38-45C4-AF1A-5D769059D8D0}"/>
              </a:ext>
            </a:extLst>
          </p:cNvPr>
          <p:cNvSpPr>
            <a:spLocks noGrp="1"/>
          </p:cNvSpPr>
          <p:nvPr>
            <p:ph type="title"/>
          </p:nvPr>
        </p:nvSpPr>
        <p:spPr>
          <a:xfrm>
            <a:off x="838200" y="365126"/>
            <a:ext cx="10515600" cy="654050"/>
          </a:xfrm>
        </p:spPr>
        <p:txBody>
          <a:bodyPr>
            <a:normAutofit fontScale="90000"/>
          </a:bodyPr>
          <a:lstStyle/>
          <a:p>
            <a:r>
              <a:rPr lang="en-US" b="1" dirty="0"/>
              <a:t>NCCOC – Advocacy at Federal &amp; State Levels</a:t>
            </a:r>
          </a:p>
        </p:txBody>
      </p:sp>
      <p:sp>
        <p:nvSpPr>
          <p:cNvPr id="7" name="Content Placeholder 6">
            <a:extLst>
              <a:ext uri="{FF2B5EF4-FFF2-40B4-BE49-F238E27FC236}">
                <a16:creationId xmlns:a16="http://schemas.microsoft.com/office/drawing/2014/main" id="{BCBD7C26-BFA0-4E66-B3E7-AFA47D8DA5AC}"/>
              </a:ext>
            </a:extLst>
          </p:cNvPr>
          <p:cNvSpPr>
            <a:spLocks noGrp="1"/>
          </p:cNvSpPr>
          <p:nvPr>
            <p:ph idx="4294967295"/>
          </p:nvPr>
        </p:nvSpPr>
        <p:spPr>
          <a:xfrm>
            <a:off x="0" y="1019175"/>
            <a:ext cx="10515600" cy="5157788"/>
          </a:xfrm>
        </p:spPr>
        <p:txBody>
          <a:bodyPr>
            <a:normAutofit/>
          </a:bodyPr>
          <a:lstStyle/>
          <a:p>
            <a:r>
              <a:rPr lang="en-US" sz="2400" b="1" dirty="0"/>
              <a:t>MOAA </a:t>
            </a:r>
          </a:p>
          <a:p>
            <a:pPr lvl="1"/>
            <a:r>
              <a:rPr lang="en-US" dirty="0"/>
              <a:t>Review of 2019 Key Legislative Goals</a:t>
            </a:r>
          </a:p>
          <a:p>
            <a:pPr lvl="1"/>
            <a:r>
              <a:rPr lang="en-US" dirty="0"/>
              <a:t>Graham addressed concern about </a:t>
            </a:r>
            <a:r>
              <a:rPr lang="en-US" b="1" dirty="0"/>
              <a:t>CALLS TO ACTION </a:t>
            </a:r>
            <a:r>
              <a:rPr lang="en-US" dirty="0"/>
              <a:t>potentially being </a:t>
            </a:r>
          </a:p>
          <a:p>
            <a:pPr marL="457200" lvl="1" indent="0">
              <a:buNone/>
            </a:pPr>
            <a:r>
              <a:rPr lang="en-US" dirty="0"/>
              <a:t>Hidden in </a:t>
            </a:r>
            <a:r>
              <a:rPr lang="en-US" b="1" dirty="0"/>
              <a:t>MOAA Newsletter</a:t>
            </a:r>
            <a:r>
              <a:rPr lang="en-US" dirty="0"/>
              <a:t>.  Must be vigilant in reading and responding.</a:t>
            </a:r>
          </a:p>
          <a:p>
            <a:pPr lvl="1"/>
            <a:r>
              <a:rPr lang="en-US" dirty="0"/>
              <a:t>Preparations for Storming the Hill started many months ago.  Building blocks in place.</a:t>
            </a:r>
          </a:p>
          <a:p>
            <a:pPr lvl="1"/>
            <a:r>
              <a:rPr lang="en-US" dirty="0"/>
              <a:t>NC Team is very important to National MOAA.</a:t>
            </a:r>
          </a:p>
          <a:p>
            <a:r>
              <a:rPr lang="en-US" sz="2400" b="1" dirty="0"/>
              <a:t>State Advocacy</a:t>
            </a:r>
          </a:p>
          <a:p>
            <a:pPr lvl="1"/>
            <a:r>
              <a:rPr lang="en-US" b="1" dirty="0"/>
              <a:t>NCCOC </a:t>
            </a:r>
            <a:r>
              <a:rPr lang="en-US" dirty="0"/>
              <a:t>has great potential for making a difference due to our local relationships.  </a:t>
            </a:r>
          </a:p>
          <a:p>
            <a:pPr lvl="1"/>
            <a:r>
              <a:rPr lang="en-US" dirty="0"/>
              <a:t>Steps – Identify those important bills that did not get thru process last session but need to be re-introduced.</a:t>
            </a:r>
          </a:p>
          <a:p>
            <a:pPr lvl="1"/>
            <a:r>
              <a:rPr lang="en-US" dirty="0"/>
              <a:t>DMVA helping us to identify their priorities.  Guard /Res also have priorities.</a:t>
            </a:r>
          </a:p>
          <a:p>
            <a:pPr lvl="1"/>
            <a:endParaRPr lang="en-US" dirty="0"/>
          </a:p>
          <a:p>
            <a:pPr marL="457200" lvl="1" indent="0">
              <a:buNone/>
            </a:pPr>
            <a:endParaRPr lang="en-US" dirty="0"/>
          </a:p>
        </p:txBody>
      </p:sp>
    </p:spTree>
    <p:extLst>
      <p:ext uri="{BB962C8B-B14F-4D97-AF65-F5344CB8AC3E}">
        <p14:creationId xmlns:p14="http://schemas.microsoft.com/office/powerpoint/2010/main" val="1545737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7DAEE-242A-4A10-AD7F-DF68EC9D290F}"/>
              </a:ext>
            </a:extLst>
          </p:cNvPr>
          <p:cNvSpPr>
            <a:spLocks noGrp="1"/>
          </p:cNvSpPr>
          <p:nvPr>
            <p:ph type="title"/>
          </p:nvPr>
        </p:nvSpPr>
        <p:spPr>
          <a:xfrm>
            <a:off x="838200" y="365126"/>
            <a:ext cx="10515600" cy="511800"/>
          </a:xfrm>
        </p:spPr>
        <p:txBody>
          <a:bodyPr>
            <a:normAutofit/>
          </a:bodyPr>
          <a:lstStyle/>
          <a:p>
            <a:r>
              <a:rPr lang="en-US" sz="2800" b="1" dirty="0"/>
              <a:t>State Level Advocacy</a:t>
            </a:r>
          </a:p>
        </p:txBody>
      </p:sp>
      <p:sp>
        <p:nvSpPr>
          <p:cNvPr id="3" name="Content Placeholder 2">
            <a:extLst>
              <a:ext uri="{FF2B5EF4-FFF2-40B4-BE49-F238E27FC236}">
                <a16:creationId xmlns:a16="http://schemas.microsoft.com/office/drawing/2014/main" id="{3FCC81A3-C88D-4723-AB89-85CC120DFBEA}"/>
              </a:ext>
            </a:extLst>
          </p:cNvPr>
          <p:cNvSpPr>
            <a:spLocks noGrp="1"/>
          </p:cNvSpPr>
          <p:nvPr>
            <p:ph idx="1"/>
          </p:nvPr>
        </p:nvSpPr>
        <p:spPr>
          <a:xfrm>
            <a:off x="838200" y="876926"/>
            <a:ext cx="10515600" cy="5300037"/>
          </a:xfrm>
        </p:spPr>
        <p:txBody>
          <a:bodyPr>
            <a:normAutofit lnSpcReduction="10000"/>
          </a:bodyPr>
          <a:lstStyle/>
          <a:p>
            <a:r>
              <a:rPr lang="en-US" sz="2400" dirty="0"/>
              <a:t>Not able to determine efforts to date by NC Veterans Council.</a:t>
            </a:r>
          </a:p>
          <a:p>
            <a:r>
              <a:rPr lang="en-US" sz="2400" dirty="0"/>
              <a:t>Input from your county Veterans Councils.</a:t>
            </a:r>
          </a:p>
          <a:p>
            <a:r>
              <a:rPr lang="en-US" sz="2400" dirty="0"/>
              <a:t>DSLO Program – Regional Director is Kevin Bruch.  Has worked with many legislators and Graham at NCVC.  He has identified legislative needs to meet DSLO goals.   He can meet with us when he travels to NC.  See DSLO goals for NC and Tracker.</a:t>
            </a:r>
          </a:p>
          <a:p>
            <a:r>
              <a:rPr lang="en-US" sz="2400" dirty="0"/>
              <a:t>Suggest as Council, we:</a:t>
            </a:r>
          </a:p>
          <a:p>
            <a:pPr lvl="1"/>
            <a:r>
              <a:rPr lang="en-US" dirty="0"/>
              <a:t> review and prioritize efforts</a:t>
            </a:r>
          </a:p>
          <a:p>
            <a:pPr lvl="1"/>
            <a:r>
              <a:rPr lang="en-US" dirty="0"/>
              <a:t>, finalize operational plan</a:t>
            </a:r>
          </a:p>
          <a:p>
            <a:pPr lvl="1"/>
            <a:r>
              <a:rPr lang="en-US" dirty="0"/>
              <a:t> provide sample letters to legislators</a:t>
            </a:r>
          </a:p>
          <a:p>
            <a:pPr lvl="1"/>
            <a:r>
              <a:rPr lang="en-US" dirty="0"/>
              <a:t>Telcons to tract progress</a:t>
            </a:r>
          </a:p>
          <a:p>
            <a:pPr lvl="1"/>
            <a:r>
              <a:rPr lang="en-US" dirty="0"/>
              <a:t>All sign up for General Assembly emails</a:t>
            </a:r>
          </a:p>
          <a:p>
            <a:pPr lvl="1"/>
            <a:r>
              <a:rPr lang="en-US" dirty="0"/>
              <a:t>Promote </a:t>
            </a:r>
            <a:r>
              <a:rPr lang="en-US" b="1" dirty="0"/>
              <a:t>Legislation business is everyone’s business – just like RECRUITING!!!!</a:t>
            </a:r>
            <a:endParaRPr lang="en-US" dirty="0"/>
          </a:p>
        </p:txBody>
      </p:sp>
    </p:spTree>
    <p:extLst>
      <p:ext uri="{BB962C8B-B14F-4D97-AF65-F5344CB8AC3E}">
        <p14:creationId xmlns:p14="http://schemas.microsoft.com/office/powerpoint/2010/main" val="314265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DBA89767-7B2D-4F65-82E1-77CE853A38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2473" y="238539"/>
            <a:ext cx="11633753" cy="6189737"/>
          </a:xfrm>
        </p:spPr>
      </p:pic>
    </p:spTree>
    <p:extLst>
      <p:ext uri="{BB962C8B-B14F-4D97-AF65-F5344CB8AC3E}">
        <p14:creationId xmlns:p14="http://schemas.microsoft.com/office/powerpoint/2010/main" val="381727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A322D5DB-AB9B-40DE-910A-CFC807D684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4042" y="647937"/>
            <a:ext cx="11523916" cy="4751300"/>
          </a:xfrm>
        </p:spPr>
      </p:pic>
    </p:spTree>
    <p:extLst>
      <p:ext uri="{BB962C8B-B14F-4D97-AF65-F5344CB8AC3E}">
        <p14:creationId xmlns:p14="http://schemas.microsoft.com/office/powerpoint/2010/main" val="1194349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7C73E38B-9D73-472E-B52F-E18259A363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9722" y="718863"/>
            <a:ext cx="11713008" cy="3420292"/>
          </a:xfrm>
        </p:spPr>
      </p:pic>
    </p:spTree>
    <p:extLst>
      <p:ext uri="{BB962C8B-B14F-4D97-AF65-F5344CB8AC3E}">
        <p14:creationId xmlns:p14="http://schemas.microsoft.com/office/powerpoint/2010/main" val="992047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346</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4th Branch Update</vt:lpstr>
      <vt:lpstr>NCCOC – Advocacy at Federal &amp; State Levels</vt:lpstr>
      <vt:lpstr>State Level Advocacy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Jeri Graham</dc:creator>
  <cp:lastModifiedBy>Douglas Ehrhardt</cp:lastModifiedBy>
  <cp:revision>11</cp:revision>
  <dcterms:created xsi:type="dcterms:W3CDTF">2019-01-08T13:45:50Z</dcterms:created>
  <dcterms:modified xsi:type="dcterms:W3CDTF">2019-01-13T01:35:00Z</dcterms:modified>
</cp:coreProperties>
</file>